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37"/>
  </p:handoutMasterIdLst>
  <p:sldIdLst>
    <p:sldId id="256" r:id="rId2"/>
    <p:sldId id="275" r:id="rId3"/>
    <p:sldId id="257" r:id="rId4"/>
    <p:sldId id="272" r:id="rId5"/>
    <p:sldId id="277" r:id="rId6"/>
    <p:sldId id="278" r:id="rId7"/>
    <p:sldId id="279" r:id="rId8"/>
    <p:sldId id="280" r:id="rId9"/>
    <p:sldId id="281" r:id="rId10"/>
    <p:sldId id="282" r:id="rId11"/>
    <p:sldId id="258" r:id="rId12"/>
    <p:sldId id="259" r:id="rId13"/>
    <p:sldId id="269" r:id="rId14"/>
    <p:sldId id="270" r:id="rId15"/>
    <p:sldId id="290" r:id="rId16"/>
    <p:sldId id="284" r:id="rId17"/>
    <p:sldId id="291" r:id="rId18"/>
    <p:sldId id="283" r:id="rId19"/>
    <p:sldId id="268" r:id="rId20"/>
    <p:sldId id="286" r:id="rId21"/>
    <p:sldId id="285" r:id="rId22"/>
    <p:sldId id="271" r:id="rId23"/>
    <p:sldId id="260" r:id="rId24"/>
    <p:sldId id="261" r:id="rId25"/>
    <p:sldId id="274" r:id="rId26"/>
    <p:sldId id="293" r:id="rId27"/>
    <p:sldId id="288" r:id="rId28"/>
    <p:sldId id="287" r:id="rId29"/>
    <p:sldId id="262" r:id="rId30"/>
    <p:sldId id="263" r:id="rId31"/>
    <p:sldId id="265" r:id="rId32"/>
    <p:sldId id="264" r:id="rId33"/>
    <p:sldId id="276" r:id="rId34"/>
    <p:sldId id="273" r:id="rId35"/>
    <p:sldId id="289" r:id="rId3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19" autoAdjust="0"/>
    <p:restoredTop sz="86380" autoAdjust="0"/>
  </p:normalViewPr>
  <p:slideViewPr>
    <p:cSldViewPr>
      <p:cViewPr varScale="1">
        <p:scale>
          <a:sx n="66" d="100"/>
          <a:sy n="66" d="100"/>
        </p:scale>
        <p:origin x="-10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8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568AAC-044D-45A2-8175-B203B4D92B40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99CF606-1BC0-417B-9292-F3962AF35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0463-A2CE-437E-931B-A439E05BAB5F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4CFD-63EB-471D-A2B6-71F7029E69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28670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生涯辅导之职业访问报告</a:t>
            </a:r>
            <a:r>
              <a:rPr lang="en-US" altLang="zh-CN" sz="6000" dirty="0" smtClean="0">
                <a:latin typeface="楷体" pitchFamily="49" charset="-122"/>
                <a:ea typeface="楷体" pitchFamily="49" charset="-122"/>
              </a:rPr>
              <a:t/>
            </a:r>
            <a:br>
              <a:rPr lang="en-US" altLang="zh-CN" sz="6000" dirty="0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6000" dirty="0" smtClean="0">
                <a:latin typeface="楷体" pitchFamily="49" charset="-122"/>
                <a:ea typeface="楷体" pitchFamily="49" charset="-122"/>
              </a:rPr>
              <a:t>分享</a:t>
            </a:r>
            <a:endParaRPr lang="en-US" sz="60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643866" cy="17526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1"/>
                </a:solidFill>
                <a:latin typeface="方正粗圆_GBK" pitchFamily="65" charset="-122"/>
                <a:ea typeface="方正粗圆_GBK" pitchFamily="65" charset="-122"/>
              </a:rPr>
              <a:t>来自峇株吧辖华仁中学的学生与你的分享</a:t>
            </a:r>
            <a:endParaRPr lang="en-US" altLang="zh-CN" dirty="0" smtClean="0">
              <a:solidFill>
                <a:schemeClr val="tx1"/>
              </a:solidFill>
              <a:latin typeface="方正粗圆_GBK" pitchFamily="65" charset="-122"/>
              <a:ea typeface="方正粗圆_GBK" pitchFamily="65" charset="-122"/>
            </a:endParaRPr>
          </a:p>
          <a:p>
            <a:endParaRPr lang="en-US" altLang="zh-CN" dirty="0" smtClean="0">
              <a:solidFill>
                <a:schemeClr val="tx1"/>
              </a:solidFill>
              <a:latin typeface="方正粗圆_GBK" pitchFamily="65" charset="-122"/>
              <a:ea typeface="方正粗圆_GBK" pitchFamily="65" charset="-122"/>
            </a:endParaRPr>
          </a:p>
          <a:p>
            <a:r>
              <a:rPr lang="zh-CN" altLang="en-US" dirty="0" smtClean="0">
                <a:solidFill>
                  <a:schemeClr val="tx1"/>
                </a:solidFill>
                <a:latin typeface="方正粗圆_GBK" pitchFamily="65" charset="-122"/>
                <a:ea typeface="方正粗圆_GBK" pitchFamily="65" charset="-122"/>
              </a:rPr>
              <a:t>探讨</a:t>
            </a:r>
            <a:r>
              <a:rPr lang="en-US" altLang="zh-CN" dirty="0" smtClean="0">
                <a:solidFill>
                  <a:schemeClr val="tx1"/>
                </a:solidFill>
                <a:latin typeface="方正粗圆_GBK" pitchFamily="65" charset="-122"/>
                <a:ea typeface="方正粗圆_GBK" pitchFamily="65" charset="-122"/>
              </a:rPr>
              <a:t>3</a:t>
            </a:r>
            <a:r>
              <a:rPr lang="zh-CN" altLang="en-US" dirty="0" smtClean="0">
                <a:solidFill>
                  <a:schemeClr val="tx1"/>
                </a:solidFill>
                <a:latin typeface="方正粗圆_GBK" pitchFamily="65" charset="-122"/>
                <a:ea typeface="方正粗圆_GBK" pitchFamily="65" charset="-122"/>
              </a:rPr>
              <a:t>种不同职业的工作性质。</a:t>
            </a:r>
            <a:r>
              <a:rPr lang="en-US" altLang="zh-CN" dirty="0" smtClean="0">
                <a:solidFill>
                  <a:schemeClr val="tx1"/>
                </a:solidFill>
                <a:latin typeface="方正粗圆_GBK" pitchFamily="65" charset="-122"/>
                <a:ea typeface="方正粗圆_GBK" pitchFamily="65" charset="-122"/>
                <a:sym typeface="Wingdings" pitchFamily="2" charset="2"/>
              </a:rPr>
              <a:t></a:t>
            </a:r>
            <a:endParaRPr lang="en-US" dirty="0">
              <a:solidFill>
                <a:schemeClr val="tx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89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2857520" cy="3810026"/>
          </a:xfrm>
          <a:prstGeom prst="rect">
            <a:avLst/>
          </a:prstGeom>
        </p:spPr>
      </p:pic>
      <p:pic>
        <p:nvPicPr>
          <p:cNvPr id="6" name="Picture 5" descr="DSC089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00240"/>
            <a:ext cx="2857520" cy="38100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我的报告长这样</a:t>
            </a:r>
            <a:endParaRPr 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Content Placeholder 3" descr="DSC0894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1428736"/>
            <a:ext cx="6929486" cy="5197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15238" cy="1000124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</a:rPr>
              <a:t>访问对象设计师</a:t>
            </a:r>
            <a:endParaRPr lang="en-US" dirty="0">
              <a:solidFill>
                <a:schemeClr val="bg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设计师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>
                <a:latin typeface="楷体" pitchFamily="49" charset="-122"/>
                <a:ea typeface="楷体" pitchFamily="49" charset="-122"/>
              </a:rPr>
              <a:t>：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Jake Neo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主要以多媒体设计和平面设计为主。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2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多媒体设计：设计网页、录像等。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2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平面设计  ：设计名片、传单和布条等。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毕业于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 The One Academy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艺术学院，并拥有学士学位。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最有成就的事：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非常多</a:t>
            </a:r>
            <a:r>
              <a:rPr lang="zh-CN" altLang="en-US" sz="2600" dirty="0" smtClean="0">
                <a:latin typeface="楷体" pitchFamily="49" charset="-122"/>
                <a:ea typeface="楷体" pitchFamily="49" charset="-122"/>
              </a:rPr>
              <a:t>（可是他说的哦！）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其一：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主要是在他求学期间，比赛所容获的奖项。其中有一次的录像带比赛是由新加坡影星－葛米星等一班大卡司人马担任评审的，而他的作品也成功在比赛中获得不俗的成绩。</a:t>
            </a: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pPr lvl="1"/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4" descr="DSC08934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43636" y="214290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为何选择「设计师」这行？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因为我对美术这项学科很有好感。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只要完成一项“美”的作业。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就会觉得非常有满足感，因为我成功将我对美的期望寄托在我的作品上。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endParaRPr lang="en-US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" name="Picture 7" descr="DSC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214686"/>
            <a:ext cx="2589628" cy="345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SC0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786190"/>
            <a:ext cx="20895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Art作品\DSC0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500570"/>
            <a:ext cx="2071702" cy="206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964791" cy="5286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DSC0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971934" cy="5295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我的作品分享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j-cs"/>
              </a:rPr>
              <a:t>我的作品分享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4" name="Picture 3" descr="DSC0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23897"/>
            <a:ext cx="4214842" cy="5619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DSC0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00108"/>
            <a:ext cx="4143404" cy="5643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0"/>
            <a:ext cx="8286808" cy="5000636"/>
          </a:xfrm>
        </p:spPr>
        <p:txBody>
          <a:bodyPr/>
          <a:lstStyle/>
          <a:p>
            <a:pPr marL="342900" lvl="1" indent="-342900"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店名：</a:t>
            </a:r>
            <a:r>
              <a:rPr lang="zh-CN" altLang="en-US" sz="6600" b="1" dirty="0" smtClean="0">
                <a:solidFill>
                  <a:schemeClr val="accent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玩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美</a:t>
            </a:r>
            <a:r>
              <a:rPr lang="zh-CN" altLang="en-US" sz="6600" b="1" dirty="0" smtClean="0">
                <a:solidFill>
                  <a:schemeClr val="accent2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设</a:t>
            </a:r>
            <a:r>
              <a:rPr lang="zh-CN" altLang="en-US" sz="6600" b="1" dirty="0" smtClean="0">
                <a:latin typeface="楷体" pitchFamily="49" charset="-122"/>
                <a:ea typeface="楷体" pitchFamily="49" charset="-122"/>
              </a:rPr>
              <a:t>计</a:t>
            </a:r>
            <a:r>
              <a:rPr lang="en-US" sz="4000" b="1" i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     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342900" lvl="1" indent="-342900">
              <a:buNone/>
            </a:pP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marL="342900" lvl="1" indent="-342900">
              <a:buNone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“每个人对「美」所持有的价值观都不同，所以社会上有千千万万种不同的「美」。然而，要想千万中独领风骚、独占鳌头，就必须「玩」美设计，将无限的创意及想象力注入「美」的成品中。”</a:t>
            </a:r>
            <a:endParaRPr lang="en-US" dirty="0" smtClean="0">
              <a:latin typeface="楷体" pitchFamily="49" charset="-122"/>
              <a:ea typeface="楷体" pitchFamily="49" charset="-122"/>
            </a:endParaRPr>
          </a:p>
          <a:p>
            <a:endParaRPr lang="en-US" dirty="0"/>
          </a:p>
        </p:txBody>
      </p:sp>
      <p:pic>
        <p:nvPicPr>
          <p:cNvPr id="20483" name="Picture 3" descr="C:\Users\user\Documents\OOOPIC_jojowong_20090719c4c4e0e9ce6aaa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571876"/>
            <a:ext cx="2857488" cy="3097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e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563008">
            <a:off x="2362031" y="2233265"/>
            <a:ext cx="4936679" cy="396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访问后的感想</a:t>
            </a:r>
            <a:endParaRPr 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这次的访问让我对“美”有了更深的领悟，对设计师这份职业也有了更深的了解，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357562"/>
            <a:ext cx="750099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4400" b="1" dirty="0" smtClean="0">
                <a:latin typeface="楷体" pitchFamily="49" charset="-122"/>
                <a:ea typeface="楷体" pitchFamily="49" charset="-122"/>
              </a:rPr>
              <a:t>让我更确定未来要走的方向。</a:t>
            </a:r>
            <a:endParaRPr lang="en-MY" sz="4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500702"/>
            <a:ext cx="6500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老板决定结束营业。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Jake Neo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回到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KL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发展。现在在另一家设计公司工作，当上了该公司的设计部副经理。</a:t>
            </a:r>
            <a:endParaRPr lang="en-US" sz="2400" b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85728"/>
            <a:ext cx="83582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后续：</a:t>
            </a:r>
            <a:endParaRPr lang="en-US" altLang="zh-CN" sz="4000" b="1" dirty="0" smtClean="0"/>
          </a:p>
          <a:p>
            <a:endParaRPr lang="en-MY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71448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我发现“玩美设计”结束营业了？！</a:t>
            </a:r>
            <a:endParaRPr lang="en-US" altLang="zh-CN" sz="3600" b="1" dirty="0" smtClean="0"/>
          </a:p>
        </p:txBody>
      </p:sp>
      <p:pic>
        <p:nvPicPr>
          <p:cNvPr id="3074" name="Picture 2" descr="http://us.cdn1.123rf.com/168nwm/cthoman/cthoman1006/cthoman100600077/7181575-a-cartoon-girl-with-a-confused-express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768198"/>
            <a:ext cx="2214578" cy="387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分享人介绍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张欣恬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3286124"/>
            <a:ext cx="3929090" cy="1042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800" dirty="0" smtClean="0">
                <a:latin typeface="方正平和_GBK" pitchFamily="65" charset="-122"/>
                <a:ea typeface="方正平和_GBK" pitchFamily="65" charset="-122"/>
              </a:rPr>
              <a:t>初三学生</a:t>
            </a:r>
            <a:endParaRPr lang="en-US" sz="4800" dirty="0">
              <a:latin typeface="方正平和_GBK" pitchFamily="65" charset="-122"/>
              <a:ea typeface="方正平和_GBK" pitchFamily="65" charset="-122"/>
            </a:endParaRPr>
          </a:p>
        </p:txBody>
      </p:sp>
      <p:pic>
        <p:nvPicPr>
          <p:cNvPr id="5" name="Picture 4" descr="DSC08932.JPG"/>
          <p:cNvPicPr>
            <a:picLocks noChangeAspect="1"/>
          </p:cNvPicPr>
          <p:nvPr/>
        </p:nvPicPr>
        <p:blipFill>
          <a:blip r:embed="rId2" cstate="print"/>
          <a:srcRect l="8593" t="21875" r="56250"/>
          <a:stretch>
            <a:fillRect/>
          </a:stretch>
        </p:blipFill>
        <p:spPr>
          <a:xfrm>
            <a:off x="4714876" y="2071678"/>
            <a:ext cx="2443176" cy="40719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SC08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00" t="2525" r="5805" b="4349"/>
          <a:stretch>
            <a:fillRect/>
          </a:stretch>
        </p:blipFill>
        <p:spPr>
          <a:xfrm>
            <a:off x="2285984" y="214290"/>
            <a:ext cx="4714908" cy="64692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dirty="0" smtClean="0">
                <a:latin typeface="方正粗圆_GBK" pitchFamily="65" charset="-122"/>
                <a:ea typeface="方正粗圆_GBK" pitchFamily="65" charset="-122"/>
              </a:rPr>
              <a:t>自我介绍</a:t>
            </a:r>
          </a:p>
        </p:txBody>
      </p:sp>
      <p:pic>
        <p:nvPicPr>
          <p:cNvPr id="6" name="Content Placeholder 5" descr="DSC089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00496" y="1643050"/>
            <a:ext cx="5143504" cy="3857629"/>
          </a:xfrm>
        </p:spPr>
      </p:pic>
      <p:pic>
        <p:nvPicPr>
          <p:cNvPr id="9" name="Content Placeholder 8" descr="DSC089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8" y="1643050"/>
            <a:ext cx="3394472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85786" y="615011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魏碑_GBK" pitchFamily="65" charset="-122"/>
                <a:ea typeface="方正魏碑_GBK" pitchFamily="65" charset="-122"/>
              </a:rPr>
              <a:t>吴盈频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方正魏碑_GBK" pitchFamily="65" charset="-122"/>
              <a:ea typeface="方正魏碑_GBK" pitchFamily="65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564357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魏碑_GBK" pitchFamily="65" charset="-122"/>
                <a:ea typeface="方正魏碑_GBK" pitchFamily="65" charset="-122"/>
              </a:rPr>
              <a:t>杨益星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方正魏碑_GBK" pitchFamily="65" charset="-122"/>
              <a:ea typeface="方正魏碑_GBK" pitchFamily="65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564357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方正魏碑_GBK" pitchFamily="65" charset="-122"/>
                <a:ea typeface="方正魏碑_GBK" pitchFamily="65" charset="-122"/>
              </a:rPr>
              <a:t>张欣恬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方正魏碑_GBK" pitchFamily="65" charset="-122"/>
              <a:ea typeface="方正魏碑_GBK" pitchFamily="65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57288" y="0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访问对象：</a:t>
            </a:r>
            <a:r>
              <a:rPr lang="en-US" altLang="zh-CN" b="1" dirty="0" err="1" smtClean="0">
                <a:latin typeface="Bodoni MT Black" pitchFamily="18" charset="0"/>
                <a:ea typeface="楷体" pitchFamily="49" charset="-122"/>
              </a:rPr>
              <a:t>Mr</a:t>
            </a:r>
            <a:r>
              <a:rPr lang="en-US" altLang="zh-CN" b="1" dirty="0" smtClean="0">
                <a:latin typeface="Bodoni MT Black" pitchFamily="18" charset="0"/>
                <a:ea typeface="楷体" pitchFamily="49" charset="-122"/>
              </a:rPr>
              <a:t> .Wedding</a:t>
            </a:r>
            <a:endParaRPr lang="en-US" b="1" dirty="0">
              <a:latin typeface="Bodoni MT Black" pitchFamily="18" charset="0"/>
              <a:ea typeface="楷体" pitchFamily="49" charset="-122"/>
            </a:endParaRPr>
          </a:p>
        </p:txBody>
      </p:sp>
      <p:pic>
        <p:nvPicPr>
          <p:cNvPr id="17410" name="Picture 2" descr="http://a2.sphotos.ak.fbcdn.net/hphotos-ak-snc6/229739_248972278456271_170686212951545_865842_404912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4683">
            <a:off x="1214414" y="1643050"/>
            <a:ext cx="5072098" cy="3381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3" descr="C:\Users\user\Documents\ESTHERschoolCHS\Mr wedding_files\188158_170686212951545_90364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175626" cy="326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http://a8.sphotos.ak.fbcdn.net/hphotos-ak-snc6/221599_207169829303183_170686212951545_684173_633294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08715">
            <a:off x="894844" y="2409322"/>
            <a:ext cx="5071865" cy="3381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5" name="Picture 7" descr="http://a1.sphotos.ak.fbcdn.net/hphotos-ak-ash4/248486_213718735314959_170686212951545_729089_297442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4572">
            <a:off x="1358771" y="2356408"/>
            <a:ext cx="5235275" cy="3490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9034"/>
          </a:xfrm>
        </p:spPr>
        <p:txBody>
          <a:bodyPr>
            <a:no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内容分享</a:t>
            </a:r>
            <a:endParaRPr lang="en-US" sz="60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Content Placeholder 4" descr="DSC089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4132067" cy="5509422"/>
          </a:xfrm>
        </p:spPr>
      </p:pic>
      <p:pic>
        <p:nvPicPr>
          <p:cNvPr id="6" name="Content Placeholder 5" descr="DSC08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071504"/>
            <a:ext cx="4214842" cy="56197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SC089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39791"/>
            <a:ext cx="4071966" cy="5429289"/>
          </a:xfrm>
        </p:spPr>
      </p:pic>
      <p:pic>
        <p:nvPicPr>
          <p:cNvPr id="7" name="Content Placeholder 6" descr="DSC089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335040"/>
            <a:ext cx="4000528" cy="533403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034" y="0"/>
            <a:ext cx="8229600" cy="989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圆_GBK" pitchFamily="65" charset="-122"/>
                <a:ea typeface="方正粗圆_GBK" pitchFamily="65" charset="-122"/>
                <a:cs typeface="+mj-cs"/>
              </a:rPr>
              <a:t>内容分享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圆_GBK" pitchFamily="65" charset="-122"/>
              <a:ea typeface="方正粗圆_GBK" pitchFamily="65" charset="-122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photo_2535720-catching-the-mome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586523">
            <a:off x="1812020" y="1506934"/>
            <a:ext cx="6330593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婚纱摄影师。</a:t>
            </a:r>
            <a:endParaRPr 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为新郎新娘捕捉最幸福的那一幕，并将那一幕放在相片上，使之变成看了就会让人想微笑的永恒。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从事此行最苦的事：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 有时顾客会不了解状况，投诉为何价钱那么昂贵。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其实，要拍出美丽的婚纱照，相机、地点、相册、人工等都要考虑。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正所谓：“一分钱一分货”。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endParaRPr 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photo_16423207-beautiful-bride-and-groom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1370495">
            <a:off x="1535476" y="1895478"/>
            <a:ext cx="5127644" cy="3845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所提供的服务。</a:t>
            </a:r>
            <a:endParaRPr lang="en-US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分为好几种：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影棚中的正规拍照。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户外拍照，如公园、海滩或其他风景较好的地方。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拍摄婚礼进行中的新人与其亲友、访客。除了一般面对镜头摆出姿态的拍照形式之外，也包括报道式的摄影。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室内拍照，如教堂、寺庙或是其他庆典、仪式场所。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数位服务，如数位影印或是幻灯片似的作品展示。</a:t>
            </a: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将拍摄成果制成专辑。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</a:rPr>
              <a:t>访问后的感想</a:t>
            </a:r>
            <a:endParaRPr lang="en-US" b="1" dirty="0">
              <a:solidFill>
                <a:schemeClr val="bg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提高了我访问专业人士的胆量。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也让我对婚纱摄影这份行业有更深的一层了解。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做这份报告，让我感受到：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结婚的幸福气息。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如果将来真的有能力做上这份工作，我一定会尽力做好它。 </a:t>
            </a:r>
            <a:endParaRPr 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cuments\ESTHERschoolCHS\Mr wedding_files\188158_170686212951545_903648_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968374" y="3590362"/>
            <a:ext cx="2175626" cy="326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350046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“当然。能够为新郎新娘拍下最甜美的一幕是何等的快乐啊。如果认为自己对这份行业有兴趣的话，是非常适合的。但如果只因为薪水高才从事这份行业，就比较不适合了。”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None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“为新人拍照快乐吗？”</a:t>
            </a:r>
            <a:endParaRPr lang="en-US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分享人介绍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杨益星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785926"/>
            <a:ext cx="3214710" cy="1042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800" dirty="0" smtClean="0">
                <a:latin typeface="方正平和_GBK" pitchFamily="65" charset="-122"/>
                <a:ea typeface="方正平和_GBK" pitchFamily="65" charset="-122"/>
              </a:rPr>
              <a:t>初三学生</a:t>
            </a:r>
            <a:endParaRPr lang="en-US" sz="4800" dirty="0">
              <a:latin typeface="方正平和_GBK" pitchFamily="65" charset="-122"/>
              <a:ea typeface="方正平和_GBK" pitchFamily="65" charset="-122"/>
            </a:endParaRPr>
          </a:p>
        </p:txBody>
      </p:sp>
      <p:pic>
        <p:nvPicPr>
          <p:cNvPr id="4" name="Picture 3" descr="DSC08931.JPG"/>
          <p:cNvPicPr>
            <a:picLocks noChangeAspect="1"/>
          </p:cNvPicPr>
          <p:nvPr/>
        </p:nvPicPr>
        <p:blipFill>
          <a:blip r:embed="rId2" cstate="print"/>
          <a:srcRect l="42969" t="7291" r="21093"/>
          <a:stretch>
            <a:fillRect/>
          </a:stretch>
        </p:blipFill>
        <p:spPr>
          <a:xfrm>
            <a:off x="6643702" y="1500174"/>
            <a:ext cx="2326146" cy="4500570"/>
          </a:xfrm>
          <a:prstGeom prst="rect">
            <a:avLst/>
          </a:prstGeom>
        </p:spPr>
      </p:pic>
      <p:pic>
        <p:nvPicPr>
          <p:cNvPr id="5" name="Picture 4" descr="DSC08932.JPG"/>
          <p:cNvPicPr>
            <a:picLocks noChangeAspect="1"/>
          </p:cNvPicPr>
          <p:nvPr/>
        </p:nvPicPr>
        <p:blipFill>
          <a:blip r:embed="rId3" cstate="print"/>
          <a:srcRect l="43750" t="9375" r="21094"/>
          <a:stretch>
            <a:fillRect/>
          </a:stretch>
        </p:blipFill>
        <p:spPr>
          <a:xfrm>
            <a:off x="4214810" y="2214554"/>
            <a:ext cx="2253988" cy="4357694"/>
          </a:xfrm>
          <a:prstGeom prst="rect">
            <a:avLst/>
          </a:prstGeom>
        </p:spPr>
      </p:pic>
      <p:pic>
        <p:nvPicPr>
          <p:cNvPr id="8194" name="Picture 2" descr="http://3.bp.blogspot.com/-q9ET_BX6Wp4/TZ_tCD9cr0I/AAAAAAAAClM/Btkmv91UIDA/s1600/guitar.jpg"/>
          <p:cNvPicPr>
            <a:picLocks noChangeAspect="1" noChangeArrowheads="1"/>
          </p:cNvPicPr>
          <p:nvPr/>
        </p:nvPicPr>
        <p:blipFill>
          <a:blip r:embed="rId4" cstate="print"/>
          <a:srcRect l="20054" r="5748"/>
          <a:stretch>
            <a:fillRect/>
          </a:stretch>
        </p:blipFill>
        <p:spPr bwMode="auto">
          <a:xfrm rot="18460331">
            <a:off x="1082114" y="4034340"/>
            <a:ext cx="1182032" cy="223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我的报告</a:t>
            </a:r>
            <a:endParaRPr lang="en-US" dirty="0"/>
          </a:p>
        </p:txBody>
      </p:sp>
      <p:pic>
        <p:nvPicPr>
          <p:cNvPr id="7" name="Content Placeholder 6" descr="DSC089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" name="Content Placeholder 7" descr="DSC08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ymond1.jpg"/>
          <p:cNvPicPr>
            <a:picLocks noChangeAspect="1"/>
          </p:cNvPicPr>
          <p:nvPr/>
        </p:nvPicPr>
        <p:blipFill>
          <a:blip r:embed="rId2" cstate="print">
            <a:lum bright="65000" contrast="-65000"/>
          </a:blip>
          <a:stretch>
            <a:fillRect/>
          </a:stretch>
        </p:blipFill>
        <p:spPr>
          <a:xfrm rot="763627">
            <a:off x="3000135" y="1907006"/>
            <a:ext cx="5419163" cy="384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方正粗圆_GBK" pitchFamily="65" charset="-122"/>
                <a:ea typeface="方正粗圆_GBK" pitchFamily="65" charset="-122"/>
              </a:rPr>
              <a:t>访问对象</a:t>
            </a:r>
            <a:r>
              <a:rPr lang="en-US" altLang="zh-CN" dirty="0" smtClean="0">
                <a:latin typeface="方正粗圆_GBK" pitchFamily="65" charset="-122"/>
                <a:ea typeface="方正粗圆_GBK" pitchFamily="65" charset="-122"/>
              </a:rPr>
              <a:t>~</a:t>
            </a:r>
            <a:r>
              <a:rPr lang="zh-CN" altLang="en-US" dirty="0" smtClean="0">
                <a:latin typeface="方正粗圆_GBK" pitchFamily="65" charset="-122"/>
                <a:ea typeface="方正粗圆_GBK" pitchFamily="65" charset="-122"/>
              </a:rPr>
              <a:t>音乐教师。</a:t>
            </a:r>
            <a:endParaRPr lang="en-US" dirty="0"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音乐教师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Raymond </a:t>
            </a:r>
            <a:r>
              <a:rPr lang="en-US" altLang="zh-CN" dirty="0" err="1" smtClean="0">
                <a:latin typeface="楷体" pitchFamily="49" charset="-122"/>
                <a:ea typeface="楷体" pitchFamily="49" charset="-122"/>
              </a:rPr>
              <a:t>Yeap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除了乐器指导，也包括了乐器买卖、修理与调理各类乐器、偶尔也会受委负责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LIVE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BAND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舞台工作。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endParaRPr lang="en-US" altLang="zh-CN" i="1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r>
              <a:rPr lang="zh-CN" altLang="en-US" i="1" dirty="0" smtClean="0">
                <a:latin typeface="楷体" pitchFamily="49" charset="-122"/>
                <a:ea typeface="楷体" pitchFamily="49" charset="-122"/>
              </a:rPr>
              <a:t>“十分推荐这份工作给那些热爱音乐的人！边玩音乐边将自己所知道的传授给学生，让他们也一同感受玩音乐的乐趣，身为音乐老师我会很开心啊！”</a:t>
            </a:r>
            <a:r>
              <a:rPr lang="en-US" altLang="zh-CN" i="1" dirty="0" smtClean="0">
                <a:latin typeface="楷体" pitchFamily="49" charset="-122"/>
                <a:ea typeface="楷体" pitchFamily="49" charset="-122"/>
              </a:rPr>
              <a:t>	</a:t>
            </a: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对访问对象（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Raymond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）十分感激！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endParaRPr lang="en-US" altLang="zh-CN" i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148" name="Picture 4" descr="http://img.sootuu.com/Exchange/20090113/small_200911351126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28604"/>
            <a:ext cx="1174323" cy="857256"/>
          </a:xfrm>
          <a:prstGeom prst="rect">
            <a:avLst/>
          </a:prstGeom>
          <a:noFill/>
        </p:spPr>
      </p:pic>
      <p:pic>
        <p:nvPicPr>
          <p:cNvPr id="7170" name="Picture 2" descr="http://blog.udn.com/community/img/PSN_PHOTO/eg0501/f_2078156_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6215082"/>
            <a:ext cx="4286250" cy="476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dirty="0" smtClean="0">
                <a:latin typeface="方正粗圆_GBK" pitchFamily="65" charset="-122"/>
                <a:ea typeface="方正粗圆_GBK" pitchFamily="65" charset="-122"/>
              </a:rPr>
              <a:t>华仁中学的生涯辅导课程</a:t>
            </a:r>
            <a:endParaRPr lang="en-US" sz="6000" dirty="0"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1472" y="2928934"/>
            <a:ext cx="7772400" cy="1509712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 smtClean="0">
                <a:solidFill>
                  <a:srgbClr val="FFFF00"/>
                </a:solidFill>
                <a:latin typeface="方正平和_GBK" pitchFamily="65" charset="-122"/>
                <a:ea typeface="方正平和_GBK" pitchFamily="65" charset="-122"/>
              </a:rPr>
              <a:t>职业探索活动</a:t>
            </a:r>
            <a:endParaRPr lang="en-US" sz="8000" dirty="0">
              <a:solidFill>
                <a:srgbClr val="FFFF00"/>
              </a:solidFill>
              <a:latin typeface="方正平和_GBK" pitchFamily="65" charset="-122"/>
              <a:ea typeface="方正平和_GBK" pitchFamily="65" charset="-122"/>
            </a:endParaRPr>
          </a:p>
        </p:txBody>
      </p:sp>
      <p:pic>
        <p:nvPicPr>
          <p:cNvPr id="31746" name="Picture 2" descr="http://www.psd.cn/uploads/userup/0911/241454303344.jpg"/>
          <p:cNvPicPr>
            <a:picLocks noChangeAspect="1" noChangeArrowheads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 bwMode="auto">
          <a:xfrm>
            <a:off x="5072066" y="5286388"/>
            <a:ext cx="3643306" cy="1366230"/>
          </a:xfrm>
          <a:prstGeom prst="rect">
            <a:avLst/>
          </a:prstGeom>
          <a:noFill/>
        </p:spPr>
      </p:pic>
      <p:pic>
        <p:nvPicPr>
          <p:cNvPr id="5" name="Picture 2" descr="http://www.psd.cn/uploads/userup/0911/241454303344.jpg"/>
          <p:cNvPicPr>
            <a:picLocks noChangeAspect="1" noChangeArrowheads="1"/>
          </p:cNvPicPr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785786" y="5286388"/>
            <a:ext cx="3428938" cy="12858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一些关于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Raymond</a:t>
            </a:r>
            <a:r>
              <a:rPr lang="zh-CN" altLang="en-US" sz="36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…</a:t>
            </a:r>
            <a:endParaRPr lang="en-US" sz="36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Content Placeholder 3" descr="DSC_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91152">
            <a:off x="468106" y="1929926"/>
            <a:ext cx="4357717" cy="3268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aymond teac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30331">
            <a:off x="5020739" y="1005748"/>
            <a:ext cx="3335813" cy="498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rot="696473">
            <a:off x="232026" y="5582417"/>
            <a:ext cx="40178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i="1" dirty="0" smtClean="0">
                <a:latin typeface="楷体" pitchFamily="49" charset="-122"/>
                <a:ea typeface="楷体" pitchFamily="49" charset="-122"/>
              </a:rPr>
              <a:t>这是</a:t>
            </a:r>
            <a:r>
              <a:rPr lang="en-US" altLang="zh-CN" b="1" i="1" dirty="0" smtClean="0">
                <a:latin typeface="楷体" pitchFamily="49" charset="-122"/>
                <a:ea typeface="楷体" pitchFamily="49" charset="-122"/>
              </a:rPr>
              <a:t>Raymond</a:t>
            </a:r>
            <a:r>
              <a:rPr lang="zh-CN" altLang="en-US" b="1" i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CN" b="1" i="1" dirty="0" smtClean="0">
                <a:latin typeface="楷体" pitchFamily="49" charset="-122"/>
                <a:ea typeface="楷体" pitchFamily="49" charset="-122"/>
              </a:rPr>
              <a:t>2006</a:t>
            </a:r>
            <a:r>
              <a:rPr lang="zh-CN" altLang="en-US" b="1" i="1" dirty="0" smtClean="0">
                <a:latin typeface="楷体" pitchFamily="49" charset="-122"/>
                <a:ea typeface="楷体" pitchFamily="49" charset="-122"/>
              </a:rPr>
              <a:t>年的</a:t>
            </a:r>
            <a:r>
              <a:rPr lang="en-US" altLang="zh-CN" b="1" i="1" dirty="0" smtClean="0">
                <a:latin typeface="楷体" pitchFamily="49" charset="-122"/>
                <a:ea typeface="楷体" pitchFamily="49" charset="-122"/>
              </a:rPr>
              <a:t>Asian</a:t>
            </a:r>
            <a:r>
              <a:rPr lang="zh-CN" altLang="en-US" b="1" i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b="1" i="1" dirty="0" smtClean="0">
                <a:latin typeface="楷体" pitchFamily="49" charset="-122"/>
                <a:ea typeface="楷体" pitchFamily="49" charset="-122"/>
              </a:rPr>
              <a:t>Beat</a:t>
            </a:r>
          </a:p>
          <a:p>
            <a:r>
              <a:rPr lang="zh-CN" altLang="en-US" b="1" i="1" dirty="0" smtClean="0">
                <a:latin typeface="楷体" pitchFamily="49" charset="-122"/>
                <a:ea typeface="楷体" pitchFamily="49" charset="-122"/>
              </a:rPr>
              <a:t>乐团比赛获得的“最佳吉他手”奖项！</a:t>
            </a:r>
            <a:endParaRPr lang="en-US" b="1" i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 rot="1451139">
            <a:off x="4745936" y="5669028"/>
            <a:ext cx="336209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楷体" pitchFamily="49" charset="-122"/>
                <a:ea typeface="楷体" pitchFamily="49" charset="-122"/>
              </a:rPr>
              <a:t>Raymond</a:t>
            </a:r>
            <a:r>
              <a:rPr lang="zh-CN" altLang="en-US" sz="2800" b="1" i="1" dirty="0" smtClean="0">
                <a:latin typeface="楷体" pitchFamily="49" charset="-122"/>
                <a:ea typeface="楷体" pitchFamily="49" charset="-122"/>
              </a:rPr>
              <a:t>的耐心指导。</a:t>
            </a:r>
            <a:endParaRPr lang="en-US" sz="2800" b="1" i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方正粗圆_GBK" pitchFamily="65" charset="-122"/>
                <a:ea typeface="方正粗圆_GBK" pitchFamily="65" charset="-122"/>
              </a:rPr>
              <a:t>访问后的感想</a:t>
            </a:r>
            <a:endParaRPr lang="en-US" dirty="0"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方正书宋_GBK" pitchFamily="65" charset="-122"/>
                <a:ea typeface="方正书宋_GBK" pitchFamily="65" charset="-122"/>
              </a:rPr>
              <a:t>我的收获：</a:t>
            </a:r>
            <a:endParaRPr lang="en-US" altLang="zh-CN" b="1" dirty="0" smtClean="0">
              <a:solidFill>
                <a:srgbClr val="C00000"/>
              </a:solidFill>
              <a:latin typeface="方正书宋_GBK" pitchFamily="65" charset="-122"/>
              <a:ea typeface="方正书宋_GBK" pitchFamily="65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>
                <a:latin typeface="方正书宋_GBK" pitchFamily="65" charset="-122"/>
                <a:ea typeface="方正书宋_GBK" pitchFamily="65" charset="-122"/>
              </a:rPr>
              <a:t>这类性行业的性质与优缺点。</a:t>
            </a:r>
            <a:endParaRPr lang="en-US" altLang="zh-CN" dirty="0" smtClean="0">
              <a:latin typeface="方正书宋_GBK" pitchFamily="65" charset="-122"/>
              <a:ea typeface="方正书宋_GBK" pitchFamily="65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>
                <a:latin typeface="方正书宋_GBK" pitchFamily="65" charset="-122"/>
                <a:ea typeface="方正书宋_GBK" pitchFamily="65" charset="-122"/>
              </a:rPr>
              <a:t>除此之外，也从采访对象学习了好多。例如：对音乐的态度。</a:t>
            </a:r>
            <a:endParaRPr lang="en-US" altLang="zh-CN" dirty="0" smtClean="0">
              <a:latin typeface="方正书宋_GBK" pitchFamily="65" charset="-122"/>
              <a:ea typeface="方正书宋_GBK" pitchFamily="65" charset="-12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CN" altLang="en-US" dirty="0" smtClean="0">
                <a:latin typeface="方正书宋_GBK" pitchFamily="65" charset="-122"/>
                <a:ea typeface="方正书宋_GBK" pitchFamily="65" charset="-122"/>
              </a:rPr>
              <a:t>深深体会工作是自己兴趣的快乐。</a:t>
            </a:r>
            <a:endParaRPr lang="en-US" altLang="zh-CN" dirty="0" smtClean="0">
              <a:latin typeface="方正书宋_GBK" pitchFamily="65" charset="-122"/>
              <a:ea typeface="方正书宋_GBK" pitchFamily="65" charset="-122"/>
            </a:endParaRPr>
          </a:p>
          <a:p>
            <a:pPr marL="971550" lvl="1" indent="-514350">
              <a:buNone/>
            </a:pPr>
            <a:endParaRPr lang="en-US" altLang="zh-CN" dirty="0" smtClean="0">
              <a:latin typeface="方正书宋_GBK" pitchFamily="65" charset="-122"/>
              <a:ea typeface="方正书宋_GBK" pitchFamily="65" charset="-122"/>
            </a:endParaRPr>
          </a:p>
          <a:p>
            <a:r>
              <a:rPr lang="zh-CN" altLang="en-US" dirty="0" smtClean="0">
                <a:latin typeface="方正书宋_GBK" pitchFamily="65" charset="-122"/>
                <a:ea typeface="方正书宋_GBK" pitchFamily="65" charset="-122"/>
              </a:rPr>
              <a:t>十分、百分、千万万分的感谢</a:t>
            </a:r>
            <a:r>
              <a:rPr lang="en-US" altLang="zh-CN" dirty="0" smtClean="0">
                <a:latin typeface="方正书宋_GBK" pitchFamily="65" charset="-122"/>
                <a:ea typeface="方正书宋_GBK" pitchFamily="65" charset="-122"/>
              </a:rPr>
              <a:t>Raymond</a:t>
            </a:r>
            <a:r>
              <a:rPr lang="zh-CN" altLang="en-US" dirty="0" smtClean="0">
                <a:latin typeface="方正书宋_GBK" pitchFamily="65" charset="-122"/>
                <a:ea typeface="方正书宋_GBK" pitchFamily="65" charset="-122"/>
              </a:rPr>
              <a:t>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04344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542580">
            <a:off x="4500562" y="3357562"/>
            <a:ext cx="4087813" cy="3065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l"/>
            <a:r>
              <a:rPr lang="zh-CN" altLang="en-US" dirty="0" smtClean="0">
                <a:latin typeface="方正粗圆_GBK" pitchFamily="65" charset="-122"/>
                <a:ea typeface="方正粗圆_GBK" pitchFamily="65" charset="-122"/>
              </a:rPr>
              <a:t>梦想中的舞台。</a:t>
            </a:r>
            <a:endParaRPr lang="en-US" dirty="0"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面对挫折的时候，我都会：</a:t>
            </a:r>
            <a:endParaRPr lang="en-US" altLang="zh-CN" dirty="0" smtClean="0"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告诉自己，著名作家九把刀的一句话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：「说出来会被嘲笑的梦想，才有实践的价值。就算是跌倒了，姿势也会很豪迈。」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我还没有完成我的梦想。信念还在，不要浪费。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敢作梦就已经成功了一半，剩下的就是要起跑，开始追梦！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就算到最后我的努力没有换来梦中的舞台。至少我知道我努力过，我也知道我不会将「遗憾」二字带  入棺材。</a:t>
            </a:r>
            <a:endParaRPr lang="en-US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方正粗圆_GBK" pitchFamily="65" charset="-122"/>
                <a:ea typeface="方正粗圆_GBK" pitchFamily="65" charset="-122"/>
              </a:rPr>
              <a:t>这份报告对我们的影响</a:t>
            </a:r>
            <a:r>
              <a:rPr lang="en-US" altLang="zh-CN" b="1" dirty="0" smtClean="0">
                <a:latin typeface="方正粗圆_GBK" pitchFamily="65" charset="-122"/>
                <a:ea typeface="方正粗圆_GBK" pitchFamily="65" charset="-122"/>
              </a:rPr>
              <a:t>…</a:t>
            </a:r>
            <a:endParaRPr lang="en-US" b="1" dirty="0"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186122"/>
          </a:xfrm>
        </p:spPr>
        <p:txBody>
          <a:bodyPr/>
          <a:lstStyle/>
          <a:p>
            <a:pPr>
              <a:buNone/>
            </a:pP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职业探索活动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能让我们对自己感兴趣的行业有更深的了解。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lvl="1">
              <a:buNone/>
            </a:pP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lvl="1"/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且对年底选科碰到的问题有很大的帮助。</a:t>
            </a:r>
            <a:endParaRPr lang="en-US" sz="3200" dirty="0" smtClean="0">
              <a:latin typeface="楷体" pitchFamily="49" charset="-122"/>
              <a:ea typeface="楷体" pitchFamily="49" charset="-122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方正粗圆_GBK" pitchFamily="65" charset="-122"/>
                <a:ea typeface="方正粗圆_GBK" pitchFamily="65" charset="-122"/>
              </a:rPr>
              <a:t>后语</a:t>
            </a:r>
            <a:r>
              <a:rPr lang="zh-CN" altLang="en-US" dirty="0" smtClean="0">
                <a:solidFill>
                  <a:srgbClr val="FF33CC"/>
                </a:solidFill>
                <a:latin typeface="方正粗圆_GBK" pitchFamily="65" charset="-122"/>
                <a:ea typeface="方正粗圆_GBK" pitchFamily="65" charset="-122"/>
              </a:rPr>
              <a:t>。</a:t>
            </a:r>
            <a:endParaRPr lang="en-US" dirty="0">
              <a:solidFill>
                <a:srgbClr val="FF33CC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361475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这个过程中学习了更多，相信在未来也会有所帮助。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</a:t>
            </a:r>
            <a:endParaRPr lang="en-US" altLang="zh-CN" sz="4000" dirty="0" smtClean="0"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CN" altLang="en-US" sz="4000" dirty="0" smtClean="0">
                <a:latin typeface="楷体" pitchFamily="49" charset="-122"/>
                <a:ea typeface="楷体" pitchFamily="49" charset="-122"/>
              </a:rPr>
              <a:t>　</a:t>
            </a:r>
            <a:endParaRPr lang="en-US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Picture\17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9635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917073">
            <a:off x="510999" y="869711"/>
            <a:ext cx="6530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谢谢你用心的聆听 </a:t>
            </a:r>
            <a:r>
              <a:rPr lang="en-US" altLang="zh-CN" sz="4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^^</a:t>
            </a:r>
            <a:endParaRPr lang="en-MY" sz="4800" b="1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7" name="Picture 3" descr="C:\Users\user\Documents\ESTHERschoolCHS\Marsz Boo_files\thank-yo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8772">
            <a:off x="1087167" y="1725860"/>
            <a:ext cx="6619032" cy="3685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</a:rPr>
              <a:t>关于职业探索报告这件事</a:t>
            </a:r>
            <a:endParaRPr lang="en-US" dirty="0">
              <a:solidFill>
                <a:schemeClr val="bg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2828932"/>
          </a:xfrm>
        </p:spPr>
        <p:txBody>
          <a:bodyPr/>
          <a:lstStyle/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是在初中三阶段进行的一项活动。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在这个阶段，</a:t>
            </a:r>
            <a:r>
              <a:rPr lang="zh-CN" altLang="en-US" sz="4400" dirty="0">
                <a:latin typeface="楷体" pitchFamily="49" charset="-122"/>
                <a:ea typeface="楷体" pitchFamily="49" charset="-122"/>
              </a:rPr>
              <a:t>我们</a:t>
            </a:r>
            <a:r>
              <a:rPr lang="zh-CN" altLang="en-US" sz="4400" dirty="0" smtClean="0">
                <a:latin typeface="楷体" pitchFamily="49" charset="-122"/>
                <a:ea typeface="楷体" pitchFamily="49" charset="-122"/>
              </a:rPr>
              <a:t>会遇到初三升高一选科的问题。</a:t>
            </a:r>
            <a:endParaRPr lang="en-US" altLang="zh-CN" sz="44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</a:rPr>
              <a:t>老师的要求</a:t>
            </a:r>
            <a:endParaRPr lang="en-US" dirty="0">
              <a:solidFill>
                <a:schemeClr val="bg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14974"/>
          </a:xfrm>
        </p:spPr>
        <p:txBody>
          <a:bodyPr>
            <a:noAutofit/>
          </a:bodyPr>
          <a:lstStyle/>
          <a:p>
            <a:pPr lvl="0"/>
            <a:r>
              <a:rPr lang="zh-CN" altLang="en-US" sz="2800" b="1" dirty="0"/>
              <a:t>访问者的职业名称</a:t>
            </a:r>
            <a:endParaRPr lang="en-US" sz="2800" b="1" dirty="0"/>
          </a:p>
          <a:p>
            <a:pPr lvl="0"/>
            <a:r>
              <a:rPr lang="zh-CN" altLang="en-US" sz="2800" b="1" dirty="0"/>
              <a:t>工作内容</a:t>
            </a:r>
            <a:endParaRPr lang="en-US" sz="2800" b="1" dirty="0"/>
          </a:p>
          <a:p>
            <a:pPr lvl="0"/>
            <a:r>
              <a:rPr lang="zh-CN" altLang="en-US" sz="2800" b="1" dirty="0"/>
              <a:t>工作时间</a:t>
            </a:r>
            <a:endParaRPr lang="en-US" sz="2800" b="1" dirty="0"/>
          </a:p>
          <a:p>
            <a:pPr lvl="0"/>
            <a:r>
              <a:rPr lang="zh-CN" altLang="en-US" sz="2800" b="1" dirty="0"/>
              <a:t>薪水</a:t>
            </a:r>
            <a:endParaRPr lang="en-US" sz="2800" b="1" dirty="0"/>
          </a:p>
          <a:p>
            <a:pPr lvl="0"/>
            <a:r>
              <a:rPr lang="zh-CN" altLang="en-US" sz="2800" b="1" dirty="0"/>
              <a:t>从事此行最“爱”的是：</a:t>
            </a:r>
            <a:endParaRPr lang="en-US" sz="2800" b="1" dirty="0"/>
          </a:p>
          <a:p>
            <a:pPr lvl="0"/>
            <a:r>
              <a:rPr lang="zh-CN" altLang="en-US" sz="2800" b="1" dirty="0"/>
              <a:t>从事此行最“苦”的是：</a:t>
            </a:r>
            <a:endParaRPr lang="en-US" sz="2800" b="1" dirty="0"/>
          </a:p>
          <a:p>
            <a:pPr lvl="0"/>
            <a:r>
              <a:rPr lang="zh-CN" altLang="en-US" sz="2800" b="1" dirty="0"/>
              <a:t>从事此行需具备的“能力”有。。。</a:t>
            </a:r>
            <a:endParaRPr lang="en-US" sz="2800" b="1" dirty="0"/>
          </a:p>
          <a:p>
            <a:pPr lvl="0"/>
            <a:r>
              <a:rPr lang="zh-CN" altLang="en-US" sz="2800" b="1" dirty="0"/>
              <a:t>从事此行最有成就的事情是。。。</a:t>
            </a:r>
            <a:endParaRPr lang="en-US" sz="2800" b="1" dirty="0"/>
          </a:p>
          <a:p>
            <a:pPr lvl="0"/>
            <a:r>
              <a:rPr lang="zh-CN" altLang="en-US" sz="2800" b="1" dirty="0"/>
              <a:t>是否推荐从事此行业？原因？</a:t>
            </a:r>
            <a:endParaRPr lang="en-US" sz="2800" b="1" dirty="0"/>
          </a:p>
          <a:p>
            <a:pPr lvl="0"/>
            <a:r>
              <a:rPr lang="zh-CN" altLang="en-US" sz="2800" b="1" dirty="0"/>
              <a:t>感</a:t>
            </a:r>
            <a:r>
              <a:rPr lang="zh-CN" altLang="en-US" sz="2800" b="1" dirty="0" smtClean="0"/>
              <a:t>想</a:t>
            </a:r>
            <a:endParaRPr lang="en-U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字数要求：最少</a:t>
            </a:r>
            <a:r>
              <a:rPr lang="en-US" sz="4000" b="1" dirty="0" smtClean="0"/>
              <a:t>1000</a:t>
            </a:r>
            <a:r>
              <a:rPr lang="zh-CN" altLang="en-US" sz="4000" b="1" dirty="0" smtClean="0"/>
              <a:t>字</a:t>
            </a:r>
            <a:endParaRPr lang="en-US" sz="4000" b="1" dirty="0" smtClean="0"/>
          </a:p>
          <a:p>
            <a:r>
              <a:rPr lang="zh-CN" altLang="en-US" sz="4000" b="1" dirty="0" smtClean="0"/>
              <a:t>报告格式：</a:t>
            </a:r>
            <a:r>
              <a:rPr lang="en-US" sz="4000" b="1" dirty="0" smtClean="0"/>
              <a:t>A4</a:t>
            </a:r>
            <a:r>
              <a:rPr lang="zh-CN" altLang="en-US" sz="4000" b="1" dirty="0" smtClean="0"/>
              <a:t>纸（手写或电脑打字）</a:t>
            </a:r>
            <a:endParaRPr lang="en-US" sz="4000" b="1" dirty="0" smtClean="0"/>
          </a:p>
          <a:p>
            <a:r>
              <a:rPr lang="zh-CN" altLang="en-US" sz="4000" b="1" dirty="0" smtClean="0"/>
              <a:t>封面内容：姓名</a:t>
            </a:r>
            <a:endParaRPr lang="en-US" altLang="zh-CN" sz="4000" b="1" dirty="0"/>
          </a:p>
          <a:p>
            <a:pPr>
              <a:buNone/>
            </a:pPr>
            <a:r>
              <a:rPr lang="en-US" altLang="zh-CN" sz="4000" b="1" dirty="0"/>
              <a:t> </a:t>
            </a:r>
            <a:r>
              <a:rPr lang="en-US" altLang="zh-CN" sz="4000" b="1" dirty="0" smtClean="0"/>
              <a:t>                        </a:t>
            </a:r>
            <a:r>
              <a:rPr lang="zh-CN" altLang="en-US" sz="4000" b="1" dirty="0" smtClean="0"/>
              <a:t>班级</a:t>
            </a:r>
            <a:endParaRPr lang="en-US" altLang="zh-CN" sz="4000" b="1" dirty="0"/>
          </a:p>
          <a:p>
            <a:pPr>
              <a:buNone/>
            </a:pPr>
            <a:r>
              <a:rPr lang="en-US" altLang="zh-CN" sz="4000" b="1" dirty="0" smtClean="0"/>
              <a:t>                         </a:t>
            </a:r>
            <a:r>
              <a:rPr lang="zh-CN" altLang="en-US" sz="4000" b="1" dirty="0" smtClean="0"/>
              <a:t>学号</a:t>
            </a:r>
            <a:endParaRPr lang="en-US" altLang="zh-CN" sz="4000" b="1" dirty="0"/>
          </a:p>
          <a:p>
            <a:pPr>
              <a:buNone/>
            </a:pPr>
            <a:r>
              <a:rPr lang="en-US" altLang="zh-CN" sz="4000" b="1" dirty="0" smtClean="0"/>
              <a:t>                         </a:t>
            </a:r>
            <a:r>
              <a:rPr lang="zh-CN" altLang="en-US" sz="4000" b="1" dirty="0" smtClean="0"/>
              <a:t>辅导老师</a:t>
            </a:r>
            <a:endParaRPr lang="en-US" sz="4000" b="1" dirty="0" smtClean="0"/>
          </a:p>
          <a:p>
            <a:endParaRPr lang="en-US" sz="4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  <a:latin typeface="方正粗圆_GBK" pitchFamily="65" charset="-122"/>
                <a:ea typeface="方正粗圆_GBK" pitchFamily="65" charset="-122"/>
              </a:rPr>
              <a:t>老师的要求</a:t>
            </a:r>
            <a:endParaRPr lang="en-US" dirty="0">
              <a:solidFill>
                <a:schemeClr val="bg1"/>
              </a:solidFill>
              <a:latin typeface="方正粗圆_GBK" pitchFamily="65" charset="-122"/>
              <a:ea typeface="方正粗圆_GBK" pitchFamily="65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就这样我们开始了一段。。</a:t>
            </a:r>
            <a:endParaRPr lang="en-US" b="1" dirty="0"/>
          </a:p>
        </p:txBody>
      </p:sp>
      <p:pic>
        <p:nvPicPr>
          <p:cNvPr id="4" name="Picture 3" descr="DSC08954.JPG"/>
          <p:cNvPicPr>
            <a:picLocks noChangeAspect="1"/>
          </p:cNvPicPr>
          <p:nvPr/>
        </p:nvPicPr>
        <p:blipFill>
          <a:blip r:embed="rId2" cstate="print"/>
          <a:srcRect t="18750" b="8333"/>
          <a:stretch>
            <a:fillRect/>
          </a:stretch>
        </p:blipFill>
        <p:spPr>
          <a:xfrm>
            <a:off x="928662" y="2285992"/>
            <a:ext cx="7143768" cy="3906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分享人介绍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吴盈频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2571744"/>
            <a:ext cx="4071966" cy="10429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高一理科班</a:t>
            </a:r>
            <a:endParaRPr lang="en-US" altLang="zh-CN" sz="4800" b="1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学生</a:t>
            </a:r>
            <a:endParaRPr lang="en-US" sz="4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3" descr="DSC08955.JPG"/>
          <p:cNvPicPr>
            <a:picLocks noChangeAspect="1"/>
          </p:cNvPicPr>
          <p:nvPr/>
        </p:nvPicPr>
        <p:blipFill>
          <a:blip r:embed="rId2" cstate="print"/>
          <a:srcRect l="19444" t="14583" r="22222"/>
          <a:stretch>
            <a:fillRect/>
          </a:stretch>
        </p:blipFill>
        <p:spPr>
          <a:xfrm>
            <a:off x="6000760" y="1857364"/>
            <a:ext cx="2357454" cy="4602629"/>
          </a:xfrm>
          <a:prstGeom prst="rect">
            <a:avLst/>
          </a:prstGeom>
        </p:spPr>
      </p:pic>
      <p:pic>
        <p:nvPicPr>
          <p:cNvPr id="28673" name="Picture 1" descr="C:\Users\user\Documents\美术\2458098_233224019_2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143380"/>
            <a:ext cx="2409809" cy="240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5400" dirty="0" smtClean="0">
                <a:latin typeface="楷体" pitchFamily="49" charset="-122"/>
                <a:ea typeface="楷体" pitchFamily="49" charset="-122"/>
              </a:rPr>
              <a:t>我的报告长这样</a:t>
            </a:r>
            <a:endParaRPr lang="en-US" sz="54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Content Placeholder 11" descr="DSC08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349"/>
          <a:stretch>
            <a:fillRect/>
          </a:stretch>
        </p:blipFill>
        <p:spPr>
          <a:xfrm>
            <a:off x="214282" y="1350505"/>
            <a:ext cx="6143668" cy="440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DSC08935.JPG"/>
          <p:cNvPicPr>
            <a:picLocks noChangeAspect="1"/>
          </p:cNvPicPr>
          <p:nvPr/>
        </p:nvPicPr>
        <p:blipFill>
          <a:blip r:embed="rId3" cstate="print"/>
          <a:srcRect l="3125" t="3125" r="14844"/>
          <a:stretch>
            <a:fillRect/>
          </a:stretch>
        </p:blipFill>
        <p:spPr>
          <a:xfrm>
            <a:off x="5857884" y="3929066"/>
            <a:ext cx="3064905" cy="2714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1755</Words>
  <Application>Microsoft Office PowerPoint</Application>
  <PresentationFormat>On-screen Show (4:3)</PresentationFormat>
  <Paragraphs>124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自我介绍</vt:lpstr>
      <vt:lpstr>华仁中学的生涯辅导课程</vt:lpstr>
      <vt:lpstr>关于职业探索报告这件事</vt:lpstr>
      <vt:lpstr>老师的要求</vt:lpstr>
      <vt:lpstr>老师的要求</vt:lpstr>
      <vt:lpstr>就这样我们开始了一段。。</vt:lpstr>
      <vt:lpstr>分享人介绍:吴盈频</vt:lpstr>
      <vt:lpstr>我的报告长这样</vt:lpstr>
      <vt:lpstr>我的报告长这样</vt:lpstr>
      <vt:lpstr>访问对象设计师</vt:lpstr>
      <vt:lpstr>Slide 12</vt:lpstr>
      <vt:lpstr>Slide 13</vt:lpstr>
      <vt:lpstr>Slide 14</vt:lpstr>
      <vt:lpstr>Slide 15</vt:lpstr>
      <vt:lpstr>访问后的感想</vt:lpstr>
      <vt:lpstr>Slide 17</vt:lpstr>
      <vt:lpstr>分享人介绍:张欣恬</vt:lpstr>
      <vt:lpstr>Slide 19</vt:lpstr>
      <vt:lpstr>访问对象：Mr .Wedding</vt:lpstr>
      <vt:lpstr>内容分享</vt:lpstr>
      <vt:lpstr>Slide 22</vt:lpstr>
      <vt:lpstr>婚纱摄影师。</vt:lpstr>
      <vt:lpstr>所提供的服务。</vt:lpstr>
      <vt:lpstr>访问后的感想</vt:lpstr>
      <vt:lpstr>Slide 26</vt:lpstr>
      <vt:lpstr>分享人介绍:杨益星</vt:lpstr>
      <vt:lpstr>我的报告</vt:lpstr>
      <vt:lpstr>访问对象~音乐教师。</vt:lpstr>
      <vt:lpstr>一些关于Raymond的…</vt:lpstr>
      <vt:lpstr>访问后的感想</vt:lpstr>
      <vt:lpstr>梦想中的舞台。</vt:lpstr>
      <vt:lpstr>这份报告对我们的影响…</vt:lpstr>
      <vt:lpstr>后语。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辅导教程职业访问调查分享</dc:title>
  <dc:creator>Derrick</dc:creator>
  <cp:lastModifiedBy>User8</cp:lastModifiedBy>
  <cp:revision>78</cp:revision>
  <dcterms:created xsi:type="dcterms:W3CDTF">2011-08-10T12:23:45Z</dcterms:created>
  <dcterms:modified xsi:type="dcterms:W3CDTF">2011-08-27T01:05:53Z</dcterms:modified>
</cp:coreProperties>
</file>